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380"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1DB75B3-BC55-4547-A3B9-1C73D58C7E1C}" type="datetimeFigureOut">
              <a:rPr lang="en-US" smtClean="0"/>
              <a:t>08-02-2022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6C98D0-77B5-4597-B2E5-A2DA799161EC}"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1667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1DB75B3-BC55-4547-A3B9-1C73D58C7E1C}" type="datetimeFigureOut">
              <a:rPr lang="en-US" smtClean="0"/>
              <a:t>08-02-2022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6C98D0-77B5-4597-B2E5-A2DA799161EC}" type="slidenum">
              <a:rPr lang="en-US" smtClean="0"/>
              <a:t>‹#›</a:t>
            </a:fld>
            <a:endParaRPr lang="en-US"/>
          </a:p>
        </p:txBody>
      </p:sp>
    </p:spTree>
    <p:extLst>
      <p:ext uri="{BB962C8B-B14F-4D97-AF65-F5344CB8AC3E}">
        <p14:creationId xmlns:p14="http://schemas.microsoft.com/office/powerpoint/2010/main" val="988505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1DB75B3-BC55-4547-A3B9-1C73D58C7E1C}" type="datetimeFigureOut">
              <a:rPr lang="en-US" smtClean="0"/>
              <a:t>08-02-2022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6C98D0-77B5-4597-B2E5-A2DA799161EC}" type="slidenum">
              <a:rPr lang="en-US" smtClean="0"/>
              <a:t>‹#›</a:t>
            </a:fld>
            <a:endParaRPr lang="en-US"/>
          </a:p>
        </p:txBody>
      </p:sp>
    </p:spTree>
    <p:extLst>
      <p:ext uri="{BB962C8B-B14F-4D97-AF65-F5344CB8AC3E}">
        <p14:creationId xmlns:p14="http://schemas.microsoft.com/office/powerpoint/2010/main" val="3818379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1DB75B3-BC55-4547-A3B9-1C73D58C7E1C}" type="datetimeFigureOut">
              <a:rPr lang="en-US" smtClean="0"/>
              <a:t>08-02-2022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6C98D0-77B5-4597-B2E5-A2DA799161EC}" type="slidenum">
              <a:rPr lang="en-US" smtClean="0"/>
              <a:t>‹#›</a:t>
            </a:fld>
            <a:endParaRPr lang="en-US"/>
          </a:p>
        </p:txBody>
      </p:sp>
    </p:spTree>
    <p:extLst>
      <p:ext uri="{BB962C8B-B14F-4D97-AF65-F5344CB8AC3E}">
        <p14:creationId xmlns:p14="http://schemas.microsoft.com/office/powerpoint/2010/main" val="1428593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DB75B3-BC55-4547-A3B9-1C73D58C7E1C}" type="datetimeFigureOut">
              <a:rPr lang="en-US" smtClean="0"/>
              <a:t>08-02-2022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6C98D0-77B5-4597-B2E5-A2DA799161EC}"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9644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1DB75B3-BC55-4547-A3B9-1C73D58C7E1C}" type="datetimeFigureOut">
              <a:rPr lang="en-US" smtClean="0"/>
              <a:t>08-02-2022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6C98D0-77B5-4597-B2E5-A2DA799161EC}" type="slidenum">
              <a:rPr lang="en-US" smtClean="0"/>
              <a:t>‹#›</a:t>
            </a:fld>
            <a:endParaRPr lang="en-US"/>
          </a:p>
        </p:txBody>
      </p:sp>
    </p:spTree>
    <p:extLst>
      <p:ext uri="{BB962C8B-B14F-4D97-AF65-F5344CB8AC3E}">
        <p14:creationId xmlns:p14="http://schemas.microsoft.com/office/powerpoint/2010/main" val="923612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1DB75B3-BC55-4547-A3B9-1C73D58C7E1C}" type="datetimeFigureOut">
              <a:rPr lang="en-US" smtClean="0"/>
              <a:t>08-02-2022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6C98D0-77B5-4597-B2E5-A2DA799161EC}" type="slidenum">
              <a:rPr lang="en-US" smtClean="0"/>
              <a:t>‹#›</a:t>
            </a:fld>
            <a:endParaRPr lang="en-US"/>
          </a:p>
        </p:txBody>
      </p:sp>
    </p:spTree>
    <p:extLst>
      <p:ext uri="{BB962C8B-B14F-4D97-AF65-F5344CB8AC3E}">
        <p14:creationId xmlns:p14="http://schemas.microsoft.com/office/powerpoint/2010/main" val="3812664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1DB75B3-BC55-4547-A3B9-1C73D58C7E1C}" type="datetimeFigureOut">
              <a:rPr lang="en-US" smtClean="0"/>
              <a:t>08-02-2022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6C98D0-77B5-4597-B2E5-A2DA799161EC}" type="slidenum">
              <a:rPr lang="en-US" smtClean="0"/>
              <a:t>‹#›</a:t>
            </a:fld>
            <a:endParaRPr lang="en-US"/>
          </a:p>
        </p:txBody>
      </p:sp>
    </p:spTree>
    <p:extLst>
      <p:ext uri="{BB962C8B-B14F-4D97-AF65-F5344CB8AC3E}">
        <p14:creationId xmlns:p14="http://schemas.microsoft.com/office/powerpoint/2010/main" val="1927786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1DB75B3-BC55-4547-A3B9-1C73D58C7E1C}" type="datetimeFigureOut">
              <a:rPr lang="en-US" smtClean="0"/>
              <a:t>08-02-2022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66C98D0-77B5-4597-B2E5-A2DA799161EC}" type="slidenum">
              <a:rPr lang="en-US" smtClean="0"/>
              <a:t>‹#›</a:t>
            </a:fld>
            <a:endParaRPr lang="en-US"/>
          </a:p>
        </p:txBody>
      </p:sp>
    </p:spTree>
    <p:extLst>
      <p:ext uri="{BB962C8B-B14F-4D97-AF65-F5344CB8AC3E}">
        <p14:creationId xmlns:p14="http://schemas.microsoft.com/office/powerpoint/2010/main" val="2541437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1DB75B3-BC55-4547-A3B9-1C73D58C7E1C}" type="datetimeFigureOut">
              <a:rPr lang="en-US" smtClean="0"/>
              <a:t>08-02-2022</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66C98D0-77B5-4597-B2E5-A2DA799161EC}" type="slidenum">
              <a:rPr lang="en-US" smtClean="0"/>
              <a:t>‹#›</a:t>
            </a:fld>
            <a:endParaRPr lang="en-US"/>
          </a:p>
        </p:txBody>
      </p:sp>
    </p:spTree>
    <p:extLst>
      <p:ext uri="{BB962C8B-B14F-4D97-AF65-F5344CB8AC3E}">
        <p14:creationId xmlns:p14="http://schemas.microsoft.com/office/powerpoint/2010/main" val="452363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DB75B3-BC55-4547-A3B9-1C73D58C7E1C}" type="datetimeFigureOut">
              <a:rPr lang="en-US" smtClean="0"/>
              <a:t>08-02-2022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6C98D0-77B5-4597-B2E5-A2DA799161EC}" type="slidenum">
              <a:rPr lang="en-US" smtClean="0"/>
              <a:t>‹#›</a:t>
            </a:fld>
            <a:endParaRPr lang="en-US"/>
          </a:p>
        </p:txBody>
      </p:sp>
    </p:spTree>
    <p:extLst>
      <p:ext uri="{BB962C8B-B14F-4D97-AF65-F5344CB8AC3E}">
        <p14:creationId xmlns:p14="http://schemas.microsoft.com/office/powerpoint/2010/main" val="2592693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1DB75B3-BC55-4547-A3B9-1C73D58C7E1C}" type="datetimeFigureOut">
              <a:rPr lang="en-US" smtClean="0"/>
              <a:t>08-02-2022</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866C98D0-77B5-4597-B2E5-A2DA799161EC}"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414842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81200" y="446313"/>
            <a:ext cx="5945858" cy="523220"/>
          </a:xfrm>
          <a:prstGeom prst="rect">
            <a:avLst/>
          </a:prstGeom>
        </p:spPr>
        <p:txBody>
          <a:bodyPr wrap="none">
            <a:spAutoFit/>
          </a:bodyPr>
          <a:lstStyle/>
          <a:p>
            <a:r>
              <a:rPr lang="vi-VN" sz="2800" b="1" dirty="0" smtClean="0">
                <a:solidFill>
                  <a:srgbClr val="FF0000"/>
                </a:solidFill>
                <a:latin typeface="+mj-lt"/>
              </a:rPr>
              <a:t>BÀI 10: CƠ SỞ DỮ LIỆU QUAN HỆ</a:t>
            </a:r>
            <a:endParaRPr lang="vi-VN" sz="2800" b="1" dirty="0">
              <a:solidFill>
                <a:srgbClr val="FF0000"/>
              </a:solidFill>
              <a:latin typeface="+mj-lt"/>
            </a:endParaRPr>
          </a:p>
        </p:txBody>
      </p:sp>
      <p:sp>
        <p:nvSpPr>
          <p:cNvPr id="5" name="Rectangle 4"/>
          <p:cNvSpPr/>
          <p:nvPr/>
        </p:nvSpPr>
        <p:spPr>
          <a:xfrm>
            <a:off x="685800" y="1342328"/>
            <a:ext cx="3520516" cy="461665"/>
          </a:xfrm>
          <a:prstGeom prst="rect">
            <a:avLst/>
          </a:prstGeom>
        </p:spPr>
        <p:txBody>
          <a:bodyPr wrap="none">
            <a:spAutoFit/>
          </a:bodyPr>
          <a:lstStyle/>
          <a:p>
            <a:r>
              <a:rPr lang="en-US" sz="2400" dirty="0">
                <a:latin typeface="Times New Roman" pitchFamily="18" charset="0"/>
                <a:cs typeface="Times New Roman" pitchFamily="18" charset="0"/>
              </a:rPr>
              <a:t>1. </a:t>
            </a:r>
            <a:r>
              <a:rPr lang="en-US" sz="2400" dirty="0" err="1">
                <a:latin typeface="Times New Roman" pitchFamily="18" charset="0"/>
                <a:cs typeface="Times New Roman" pitchFamily="18" charset="0"/>
              </a:rPr>
              <a:t>Mô</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hệ</a:t>
            </a:r>
            <a:endParaRPr lang="en-US" sz="2400" dirty="0">
              <a:latin typeface="Times New Roman" pitchFamily="18" charset="0"/>
              <a:cs typeface="Times New Roman" pitchFamily="18" charset="0"/>
            </a:endParaRPr>
          </a:p>
        </p:txBody>
      </p:sp>
      <p:sp>
        <p:nvSpPr>
          <p:cNvPr id="6" name="Rectangle 5"/>
          <p:cNvSpPr/>
          <p:nvPr/>
        </p:nvSpPr>
        <p:spPr>
          <a:xfrm>
            <a:off x="685800" y="3119735"/>
            <a:ext cx="3198311" cy="461665"/>
          </a:xfrm>
          <a:prstGeom prst="rect">
            <a:avLst/>
          </a:prstGeom>
        </p:spPr>
        <p:txBody>
          <a:bodyPr wrap="none">
            <a:spAutoFit/>
          </a:bodyPr>
          <a:lstStyle/>
          <a:p>
            <a:r>
              <a:rPr lang="vi-VN" sz="2400" dirty="0">
                <a:latin typeface="Times New Roman" panose="02020603050405020304" pitchFamily="18" charset="0"/>
                <a:cs typeface="Times New Roman" panose="02020603050405020304" pitchFamily="18" charset="0"/>
              </a:rPr>
              <a:t>2. Cơ sở dữ liệu quan hệ</a:t>
            </a:r>
            <a:endParaRPr lang="en-US" sz="2400" dirty="0">
              <a:latin typeface="Times New Roman" panose="02020603050405020304" pitchFamily="18" charset="0"/>
              <a:cs typeface="Times New Roman" panose="02020603050405020304" pitchFamily="18" charset="0"/>
            </a:endParaRPr>
          </a:p>
        </p:txBody>
      </p:sp>
      <p:sp>
        <p:nvSpPr>
          <p:cNvPr id="9" name="Rectangle 8"/>
          <p:cNvSpPr/>
          <p:nvPr/>
        </p:nvSpPr>
        <p:spPr>
          <a:xfrm>
            <a:off x="1219200" y="1843322"/>
            <a:ext cx="5520813" cy="1200329"/>
          </a:xfrm>
          <a:prstGeom prst="rect">
            <a:avLst/>
          </a:prstGeom>
        </p:spPr>
        <p:txBody>
          <a:bodyPr wrap="square">
            <a:spAutoFit/>
          </a:bodyPr>
          <a:lstStyle/>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trúc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phép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ràng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10" name="Rectangle 9"/>
          <p:cNvSpPr/>
          <p:nvPr/>
        </p:nvSpPr>
        <p:spPr>
          <a:xfrm>
            <a:off x="1143000" y="3643303"/>
            <a:ext cx="2760406" cy="461665"/>
          </a:xfrm>
          <a:prstGeom prst="rect">
            <a:avLst/>
          </a:prstGeom>
        </p:spPr>
        <p:txBody>
          <a:bodyPr wrap="square">
            <a:spAutoFit/>
          </a:bodyPr>
          <a:lstStyle/>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niệm</a:t>
            </a:r>
            <a:endParaRPr lang="en-US" sz="2400" dirty="0">
              <a:latin typeface="Times New Roman" pitchFamily="18" charset="0"/>
              <a:cs typeface="Times New Roman" pitchFamily="18" charset="0"/>
            </a:endParaRPr>
          </a:p>
        </p:txBody>
      </p:sp>
      <p:sp>
        <p:nvSpPr>
          <p:cNvPr id="11" name="Rectangle 10"/>
          <p:cNvSpPr/>
          <p:nvPr/>
        </p:nvSpPr>
        <p:spPr>
          <a:xfrm>
            <a:off x="1143308" y="4191000"/>
            <a:ext cx="4243469" cy="461665"/>
          </a:xfrm>
          <a:prstGeom prst="rect">
            <a:avLst/>
          </a:prstGeom>
        </p:spPr>
        <p:txBody>
          <a:bodyPr wrap="none">
            <a:spAutoFit/>
          </a:bodyPr>
          <a:lstStyle/>
          <a:p>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Khóa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bảng</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1723977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533400"/>
            <a:ext cx="3520516" cy="461665"/>
          </a:xfrm>
          <a:prstGeom prst="rect">
            <a:avLst/>
          </a:prstGeom>
        </p:spPr>
        <p:txBody>
          <a:bodyPr wrap="none">
            <a:spAutoFit/>
          </a:bodyPr>
          <a:lstStyle/>
          <a:p>
            <a:r>
              <a:rPr lang="en-US" sz="2400" dirty="0">
                <a:solidFill>
                  <a:srgbClr val="FF0000"/>
                </a:solidFill>
                <a:latin typeface="Times New Roman" pitchFamily="18" charset="0"/>
                <a:cs typeface="Times New Roman" pitchFamily="18" charset="0"/>
              </a:rPr>
              <a:t>1. </a:t>
            </a:r>
            <a:r>
              <a:rPr lang="en-US" sz="2400" dirty="0" err="1">
                <a:solidFill>
                  <a:srgbClr val="FF0000"/>
                </a:solidFill>
                <a:latin typeface="Times New Roman" pitchFamily="18" charset="0"/>
                <a:cs typeface="Times New Roman" pitchFamily="18" charset="0"/>
              </a:rPr>
              <a:t>Mô</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hình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dữ</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liệu</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quan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hệ</a:t>
            </a:r>
            <a:endParaRPr lang="en-US" sz="2400" dirty="0">
              <a:solidFill>
                <a:srgbClr val="FF0000"/>
              </a:solidFill>
              <a:latin typeface="Times New Roman" pitchFamily="18" charset="0"/>
              <a:cs typeface="Times New Roman" pitchFamily="18" charset="0"/>
            </a:endParaRPr>
          </a:p>
        </p:txBody>
      </p:sp>
      <p:sp>
        <p:nvSpPr>
          <p:cNvPr id="3" name="Rectangle 2"/>
          <p:cNvSpPr/>
          <p:nvPr/>
        </p:nvSpPr>
        <p:spPr>
          <a:xfrm>
            <a:off x="381000" y="1219200"/>
            <a:ext cx="8382000" cy="4154984"/>
          </a:xfrm>
          <a:prstGeom prst="rect">
            <a:avLst/>
          </a:prstGeom>
        </p:spPr>
        <p:txBody>
          <a:bodyPr wrap="square">
            <a:spAutoFit/>
          </a:bodyPr>
          <a:lstStyle/>
          <a:p>
            <a:pPr>
              <a:lnSpc>
                <a:spcPct val="150000"/>
              </a:lnSpc>
            </a:pPr>
            <a:r>
              <a:rPr lang="en-US" sz="2200" dirty="0" smtClean="0">
                <a:latin typeface="Times New Roman" pitchFamily="18" charset="0"/>
                <a:cs typeface="Times New Roman" pitchFamily="18" charset="0"/>
              </a:rPr>
              <a:t>*</a:t>
            </a:r>
            <a:r>
              <a:rPr lang="vi-VN" sz="2200" dirty="0" smtClean="0">
                <a:latin typeface="Times New Roman" pitchFamily="18" charset="0"/>
                <a:cs typeface="Times New Roman" pitchFamily="18" charset="0"/>
              </a:rPr>
              <a:t> </a:t>
            </a:r>
            <a:r>
              <a:rPr lang="vi-VN" sz="2200" u="sng" dirty="0">
                <a:latin typeface="Times New Roman" pitchFamily="18" charset="0"/>
                <a:cs typeface="Times New Roman" pitchFamily="18" charset="0"/>
              </a:rPr>
              <a:t>Về mặt cấu trúc</a:t>
            </a:r>
            <a:r>
              <a:rPr lang="vi-VN" sz="2200" dirty="0">
                <a:latin typeface="Times New Roman" pitchFamily="18" charset="0"/>
                <a:cs typeface="Times New Roman" pitchFamily="18" charset="0"/>
              </a:rPr>
              <a:t>:</a:t>
            </a:r>
          </a:p>
          <a:p>
            <a:pPr>
              <a:lnSpc>
                <a:spcPct val="150000"/>
              </a:lnSpc>
            </a:pPr>
            <a:r>
              <a:rPr lang="vi-VN" sz="2200" dirty="0">
                <a:latin typeface="Times New Roman" pitchFamily="18" charset="0"/>
                <a:cs typeface="Times New Roman" pitchFamily="18" charset="0"/>
              </a:rPr>
              <a:t>   + Dữ liệu được thể hiện trong các bảng.</a:t>
            </a:r>
          </a:p>
          <a:p>
            <a:pPr>
              <a:lnSpc>
                <a:spcPct val="150000"/>
              </a:lnSpc>
            </a:pPr>
            <a:r>
              <a:rPr lang="vi-VN" sz="2200" dirty="0">
                <a:latin typeface="Times New Roman" pitchFamily="18" charset="0"/>
                <a:cs typeface="Times New Roman" pitchFamily="18" charset="0"/>
              </a:rPr>
              <a:t>   + Mỗi bảng bao gồm các hàng và các cột thể hiện thông tin về một chủ thể.</a:t>
            </a:r>
          </a:p>
          <a:p>
            <a:pPr>
              <a:lnSpc>
                <a:spcPct val="150000"/>
              </a:lnSpc>
            </a:pPr>
            <a:r>
              <a:rPr lang="vi-VN" sz="2200" dirty="0">
                <a:latin typeface="Times New Roman" pitchFamily="18" charset="0"/>
                <a:cs typeface="Times New Roman" pitchFamily="18" charset="0"/>
              </a:rPr>
              <a:t>   + Các cột biểu thị các thuộc tính của chủ thể và tên cột thường là tên của thuộc tính.</a:t>
            </a:r>
          </a:p>
          <a:p>
            <a:pPr>
              <a:lnSpc>
                <a:spcPct val="150000"/>
              </a:lnSpc>
            </a:pPr>
            <a:r>
              <a:rPr lang="vi-VN" sz="2200" dirty="0">
                <a:latin typeface="Times New Roman" pitchFamily="18" charset="0"/>
                <a:cs typeface="Times New Roman" pitchFamily="18" charset="0"/>
              </a:rPr>
              <a:t>   + Mỗi hàng biểu thị cho một cá thể, gồm một bộ các giá trị tương ứng với các cột</a:t>
            </a:r>
            <a:r>
              <a:rPr lang="vi-VN" sz="2200" dirty="0" smtClean="0">
                <a:latin typeface="Times New Roman" pitchFamily="18" charset="0"/>
                <a:cs typeface="Times New Roman" pitchFamily="18" charset="0"/>
              </a:rPr>
              <a:t>.</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14354754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533400"/>
            <a:ext cx="3520516" cy="461665"/>
          </a:xfrm>
          <a:prstGeom prst="rect">
            <a:avLst/>
          </a:prstGeom>
        </p:spPr>
        <p:txBody>
          <a:bodyPr wrap="none">
            <a:spAutoFit/>
          </a:bodyPr>
          <a:lstStyle/>
          <a:p>
            <a:r>
              <a:rPr lang="en-US" sz="2400" dirty="0">
                <a:solidFill>
                  <a:srgbClr val="FF0000"/>
                </a:solidFill>
                <a:latin typeface="Times New Roman" pitchFamily="18" charset="0"/>
                <a:cs typeface="Times New Roman" pitchFamily="18" charset="0"/>
              </a:rPr>
              <a:t>1. </a:t>
            </a:r>
            <a:r>
              <a:rPr lang="en-US" sz="2400" dirty="0" err="1">
                <a:solidFill>
                  <a:srgbClr val="FF0000"/>
                </a:solidFill>
                <a:latin typeface="Times New Roman" pitchFamily="18" charset="0"/>
                <a:cs typeface="Times New Roman" pitchFamily="18" charset="0"/>
              </a:rPr>
              <a:t>Mô</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hình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dữ</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liệu</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quan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hệ</a:t>
            </a:r>
            <a:endParaRPr lang="en-US" sz="2400" dirty="0">
              <a:solidFill>
                <a:srgbClr val="FF0000"/>
              </a:solidFill>
              <a:latin typeface="Times New Roman" pitchFamily="18" charset="0"/>
              <a:cs typeface="Times New Roman" pitchFamily="18" charset="0"/>
            </a:endParaRPr>
          </a:p>
        </p:txBody>
      </p:sp>
      <p:sp>
        <p:nvSpPr>
          <p:cNvPr id="4" name="Rectangle 3"/>
          <p:cNvSpPr/>
          <p:nvPr/>
        </p:nvSpPr>
        <p:spPr>
          <a:xfrm>
            <a:off x="533400" y="1066800"/>
            <a:ext cx="8382000" cy="2123658"/>
          </a:xfrm>
          <a:prstGeom prst="rect">
            <a:avLst/>
          </a:prstGeom>
        </p:spPr>
        <p:txBody>
          <a:bodyPr wrap="square">
            <a:spAutoFit/>
          </a:bodyPr>
          <a:lstStyle/>
          <a:p>
            <a:pPr>
              <a:lnSpc>
                <a:spcPct val="150000"/>
              </a:lnSpc>
            </a:pPr>
            <a:r>
              <a:rPr lang="en-US" sz="2200" dirty="0" smtClean="0">
                <a:latin typeface="Times New Roman" pitchFamily="18" charset="0"/>
                <a:cs typeface="Times New Roman" pitchFamily="18" charset="0"/>
              </a:rPr>
              <a:t>* </a:t>
            </a:r>
            <a:r>
              <a:rPr lang="vi-VN" sz="2200" u="sng" dirty="0" smtClean="0">
                <a:latin typeface="Times New Roman" pitchFamily="18" charset="0"/>
                <a:cs typeface="Times New Roman" pitchFamily="18" charset="0"/>
              </a:rPr>
              <a:t>Về </a:t>
            </a:r>
            <a:r>
              <a:rPr lang="vi-VN" sz="2200" u="sng" dirty="0">
                <a:latin typeface="Times New Roman" pitchFamily="18" charset="0"/>
                <a:cs typeface="Times New Roman" pitchFamily="18" charset="0"/>
              </a:rPr>
              <a:t>mặt thao tác trên dữ liệu</a:t>
            </a:r>
            <a:r>
              <a:rPr lang="vi-VN" sz="2200" dirty="0">
                <a:latin typeface="Times New Roman" pitchFamily="18" charset="0"/>
                <a:cs typeface="Times New Roman" pitchFamily="18" charset="0"/>
              </a:rPr>
              <a:t>:</a:t>
            </a:r>
          </a:p>
          <a:p>
            <a:pPr>
              <a:lnSpc>
                <a:spcPct val="150000"/>
              </a:lnSpc>
            </a:pPr>
            <a:r>
              <a:rPr lang="vi-VN" sz="2200" dirty="0">
                <a:latin typeface="Times New Roman" pitchFamily="18" charset="0"/>
                <a:cs typeface="Times New Roman" pitchFamily="18" charset="0"/>
              </a:rPr>
              <a:t>   + </a:t>
            </a:r>
            <a:r>
              <a:rPr lang="en-US" sz="2200" dirty="0" smtClean="0">
                <a:latin typeface="Times New Roman" pitchFamily="18" charset="0"/>
                <a:cs typeface="Times New Roman" pitchFamily="18" charset="0"/>
              </a:rPr>
              <a:t>C</a:t>
            </a:r>
            <a:r>
              <a:rPr lang="vi-VN" sz="2200" dirty="0" smtClean="0">
                <a:latin typeface="Times New Roman" pitchFamily="18" charset="0"/>
                <a:cs typeface="Times New Roman" pitchFamily="18" charset="0"/>
              </a:rPr>
              <a:t>ập </a:t>
            </a:r>
            <a:r>
              <a:rPr lang="vi-VN" sz="2200" dirty="0">
                <a:latin typeface="Times New Roman" pitchFamily="18" charset="0"/>
                <a:cs typeface="Times New Roman" pitchFamily="18" charset="0"/>
              </a:rPr>
              <a:t>nhật dữ liệu như thêm, xóa hay sửa bản ghi trong một bảng.</a:t>
            </a:r>
          </a:p>
          <a:p>
            <a:pPr>
              <a:lnSpc>
                <a:spcPct val="150000"/>
              </a:lnSpc>
            </a:pPr>
            <a:r>
              <a:rPr lang="vi-VN" sz="2200" dirty="0">
                <a:latin typeface="Times New Roman" pitchFamily="18" charset="0"/>
                <a:cs typeface="Times New Roman" pitchFamily="18" charset="0"/>
              </a:rPr>
              <a:t>   + </a:t>
            </a:r>
            <a:r>
              <a:rPr lang="en-US" sz="2200" dirty="0" smtClean="0">
                <a:latin typeface="Times New Roman" pitchFamily="18" charset="0"/>
                <a:cs typeface="Times New Roman" pitchFamily="18" charset="0"/>
              </a:rPr>
              <a:t>K</a:t>
            </a:r>
            <a:r>
              <a:rPr lang="vi-VN" sz="2200" dirty="0" smtClean="0">
                <a:latin typeface="Times New Roman" pitchFamily="18" charset="0"/>
                <a:cs typeface="Times New Roman" pitchFamily="18" charset="0"/>
              </a:rPr>
              <a:t>ết </a:t>
            </a:r>
            <a:r>
              <a:rPr lang="vi-VN" sz="2200" dirty="0">
                <a:latin typeface="Times New Roman" pitchFamily="18" charset="0"/>
                <a:cs typeface="Times New Roman" pitchFamily="18" charset="0"/>
              </a:rPr>
              <a:t>quả tìm kiếm thông tin qua truy vấn dữ liệu có </a:t>
            </a:r>
            <a:r>
              <a:rPr lang="vi-VN" sz="2200" dirty="0" smtClean="0">
                <a:latin typeface="Times New Roman" pitchFamily="18" charset="0"/>
                <a:cs typeface="Times New Roman" pitchFamily="18" charset="0"/>
              </a:rPr>
              <a:t>được</a:t>
            </a: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 </a:t>
            </a:r>
            <a:r>
              <a:rPr lang="vi-VN" sz="2200" dirty="0">
                <a:latin typeface="Times New Roman" pitchFamily="18" charset="0"/>
                <a:cs typeface="Times New Roman" pitchFamily="18" charset="0"/>
              </a:rPr>
              <a:t>nhờ thực hiện các thao tác trên dữ liệu.</a:t>
            </a:r>
          </a:p>
        </p:txBody>
      </p:sp>
      <p:sp>
        <p:nvSpPr>
          <p:cNvPr id="5" name="Rectangle 4"/>
          <p:cNvSpPr/>
          <p:nvPr/>
        </p:nvSpPr>
        <p:spPr>
          <a:xfrm>
            <a:off x="533400" y="3200400"/>
            <a:ext cx="8382000" cy="1615827"/>
          </a:xfrm>
          <a:prstGeom prst="rect">
            <a:avLst/>
          </a:prstGeom>
        </p:spPr>
        <p:txBody>
          <a:bodyPr wrap="square">
            <a:spAutoFit/>
          </a:bodyPr>
          <a:lstStyle/>
          <a:p>
            <a:pPr>
              <a:lnSpc>
                <a:spcPct val="150000"/>
              </a:lnSpc>
            </a:pPr>
            <a:r>
              <a:rPr lang="en-US" sz="2200" dirty="0" smtClean="0">
                <a:latin typeface="+mj-lt"/>
              </a:rPr>
              <a:t>*</a:t>
            </a:r>
            <a:r>
              <a:rPr lang="vi-VN" sz="2200" dirty="0" smtClean="0">
                <a:latin typeface="+mj-lt"/>
              </a:rPr>
              <a:t> </a:t>
            </a:r>
            <a:r>
              <a:rPr lang="vi-VN" sz="2200" u="sng" dirty="0">
                <a:latin typeface="Times New Roman" pitchFamily="18" charset="0"/>
                <a:cs typeface="Times New Roman" pitchFamily="18" charset="0"/>
              </a:rPr>
              <a:t>Về mặt các ràng buộc dữ liệu</a:t>
            </a:r>
            <a:r>
              <a:rPr lang="vi-VN" sz="2200" dirty="0">
                <a:latin typeface="Times New Roman" pitchFamily="18" charset="0"/>
                <a:cs typeface="Times New Roman" pitchFamily="18" charset="0"/>
              </a:rPr>
              <a:t>: Dữ liệu trong các bảng phải thoả mãn một số ràng </a:t>
            </a:r>
            <a:r>
              <a:rPr lang="vi-VN" sz="2200" dirty="0" smtClean="0">
                <a:latin typeface="Times New Roman" pitchFamily="18" charset="0"/>
                <a:cs typeface="Times New Roman" pitchFamily="18" charset="0"/>
              </a:rPr>
              <a:t>buộc</a:t>
            </a:r>
            <a:r>
              <a:rPr lang="en-US" sz="2200" dirty="0" smtClean="0">
                <a:latin typeface="Times New Roman" pitchFamily="18" charset="0"/>
                <a:cs typeface="Times New Roman" pitchFamily="18" charset="0"/>
              </a:rPr>
              <a:t>:</a:t>
            </a:r>
            <a:r>
              <a:rPr lang="vi-VN" sz="2200" dirty="0" smtClean="0">
                <a:latin typeface="Times New Roman" pitchFamily="18" charset="0"/>
                <a:cs typeface="Times New Roman" pitchFamily="18" charset="0"/>
              </a:rPr>
              <a:t> trong </a:t>
            </a:r>
            <a:r>
              <a:rPr lang="vi-VN" sz="2200" dirty="0">
                <a:latin typeface="Times New Roman" pitchFamily="18" charset="0"/>
                <a:cs typeface="Times New Roman" pitchFamily="18" charset="0"/>
              </a:rPr>
              <a:t>một </a:t>
            </a:r>
            <a:r>
              <a:rPr lang="vi-VN" sz="2200" dirty="0" smtClean="0">
                <a:latin typeface="Times New Roman" pitchFamily="18" charset="0"/>
                <a:cs typeface="Times New Roman" pitchFamily="18" charset="0"/>
              </a:rPr>
              <a:t>bảng</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dữ</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liệu</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không</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được</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trùng</a:t>
            </a:r>
            <a:r>
              <a:rPr lang="en-US" sz="2200" dirty="0" smtClean="0">
                <a:latin typeface="Times New Roman" pitchFamily="18" charset="0"/>
                <a:cs typeface="Times New Roman" pitchFamily="18" charset="0"/>
              </a:rPr>
              <a:t> ở </a:t>
            </a:r>
            <a:r>
              <a:rPr lang="en-US" sz="2200" dirty="0" err="1" smtClean="0">
                <a:latin typeface="Times New Roman" pitchFamily="18" charset="0"/>
                <a:cs typeface="Times New Roman" pitchFamily="18" charset="0"/>
              </a:rPr>
              <a:t>khóa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chính</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điểm</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số</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không</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được</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âm</a:t>
            </a:r>
            <a:r>
              <a:rPr lang="en-US" sz="2200" dirty="0" smtClean="0">
                <a:latin typeface="Times New Roman" pitchFamily="18" charset="0"/>
                <a:cs typeface="Times New Roman" pitchFamily="18" charset="0"/>
              </a:rPr>
              <a:t>,…</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39605432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81000"/>
            <a:ext cx="3198311" cy="461665"/>
          </a:xfrm>
          <a:prstGeom prst="rect">
            <a:avLst/>
          </a:prstGeom>
        </p:spPr>
        <p:txBody>
          <a:bodyPr wrap="none">
            <a:spAutoFit/>
          </a:bodyPr>
          <a:lstStyle/>
          <a:p>
            <a:r>
              <a:rPr lang="vi-VN" sz="2400" dirty="0">
                <a:solidFill>
                  <a:srgbClr val="FF0000"/>
                </a:solidFill>
                <a:latin typeface="+mj-lt"/>
              </a:rPr>
              <a:t>2. Cơ sở dữ liệu quan hệ</a:t>
            </a:r>
            <a:endParaRPr lang="en-US" sz="2400" dirty="0">
              <a:solidFill>
                <a:srgbClr val="FF0000"/>
              </a:solidFill>
              <a:latin typeface="+mj-lt"/>
            </a:endParaRPr>
          </a:p>
        </p:txBody>
      </p:sp>
      <p:sp>
        <p:nvSpPr>
          <p:cNvPr id="3" name="Rectangle 2"/>
          <p:cNvSpPr/>
          <p:nvPr/>
        </p:nvSpPr>
        <p:spPr>
          <a:xfrm>
            <a:off x="457200" y="762000"/>
            <a:ext cx="8458200" cy="5678478"/>
          </a:xfrm>
          <a:prstGeom prst="rect">
            <a:avLst/>
          </a:prstGeom>
        </p:spPr>
        <p:txBody>
          <a:bodyPr wrap="square">
            <a:spAutoFit/>
          </a:bodyPr>
          <a:lstStyle/>
          <a:p>
            <a:pPr>
              <a:lnSpc>
                <a:spcPct val="150000"/>
              </a:lnSpc>
            </a:pPr>
            <a:r>
              <a:rPr lang="vi-VN" sz="2200" dirty="0">
                <a:latin typeface="Times New Roman" pitchFamily="18" charset="0"/>
                <a:cs typeface="Times New Roman" pitchFamily="18" charset="0"/>
              </a:rPr>
              <a:t>a) </a:t>
            </a:r>
            <a:r>
              <a:rPr lang="vi-VN" sz="2200" u="sng" dirty="0">
                <a:latin typeface="Times New Roman" pitchFamily="18" charset="0"/>
                <a:cs typeface="Times New Roman" pitchFamily="18" charset="0"/>
              </a:rPr>
              <a:t>Khái </a:t>
            </a:r>
            <a:r>
              <a:rPr lang="vi-VN" sz="2200" u="sng" dirty="0" smtClean="0">
                <a:latin typeface="Times New Roman" pitchFamily="18" charset="0"/>
                <a:cs typeface="Times New Roman" pitchFamily="18" charset="0"/>
              </a:rPr>
              <a:t>niệm</a:t>
            </a:r>
            <a:r>
              <a:rPr lang="en-US" sz="2200" dirty="0" smtClean="0">
                <a:latin typeface="Times New Roman" pitchFamily="18" charset="0"/>
                <a:cs typeface="Times New Roman" pitchFamily="18" charset="0"/>
              </a:rPr>
              <a:t>:</a:t>
            </a:r>
            <a:endParaRPr lang="vi-VN" sz="2200" dirty="0">
              <a:latin typeface="Times New Roman" pitchFamily="18" charset="0"/>
              <a:cs typeface="Times New Roman" pitchFamily="18" charset="0"/>
            </a:endParaRPr>
          </a:p>
          <a:p>
            <a:pPr>
              <a:lnSpc>
                <a:spcPct val="150000"/>
              </a:lnSpc>
            </a:pPr>
            <a:r>
              <a:rPr lang="vi-VN" sz="2200" dirty="0">
                <a:latin typeface="Times New Roman" pitchFamily="18" charset="0"/>
                <a:cs typeface="Times New Roman" pitchFamily="18" charset="0"/>
              </a:rPr>
              <a:t>• </a:t>
            </a:r>
            <a:r>
              <a:rPr lang="en-US" sz="2200" dirty="0" smtClean="0">
                <a:latin typeface="Times New Roman" pitchFamily="18" charset="0"/>
                <a:cs typeface="Times New Roman" pitchFamily="18" charset="0"/>
              </a:rPr>
              <a:t>CSDL </a:t>
            </a:r>
            <a:r>
              <a:rPr lang="vi-VN" sz="2200" dirty="0" smtClean="0">
                <a:latin typeface="Times New Roman" pitchFamily="18" charset="0"/>
                <a:cs typeface="Times New Roman" pitchFamily="18" charset="0"/>
              </a:rPr>
              <a:t>được </a:t>
            </a:r>
            <a:r>
              <a:rPr lang="vi-VN" sz="2200" dirty="0">
                <a:latin typeface="Times New Roman" pitchFamily="18" charset="0"/>
                <a:cs typeface="Times New Roman" pitchFamily="18" charset="0"/>
              </a:rPr>
              <a:t>xây dựng dựa trên mô hình dữ liệu quan hệ gọi là cơ sở dữ liệu quan hệ.</a:t>
            </a:r>
          </a:p>
          <a:p>
            <a:pPr>
              <a:lnSpc>
                <a:spcPct val="150000"/>
              </a:lnSpc>
            </a:pPr>
            <a:r>
              <a:rPr lang="vi-VN" sz="2200" dirty="0">
                <a:latin typeface="Times New Roman" pitchFamily="18" charset="0"/>
                <a:cs typeface="Times New Roman" pitchFamily="18" charset="0"/>
              </a:rPr>
              <a:t>• Hệ QTCSDL dùng để tạo lập, cập nhật và khai thác CSDL quan hệ gọi là hệ QTCSDL quan hệ.</a:t>
            </a:r>
          </a:p>
          <a:p>
            <a:pPr>
              <a:lnSpc>
                <a:spcPct val="150000"/>
              </a:lnSpc>
            </a:pPr>
            <a:r>
              <a:rPr lang="vi-VN" sz="2200" dirty="0">
                <a:latin typeface="Times New Roman" pitchFamily="18" charset="0"/>
                <a:cs typeface="Times New Roman" pitchFamily="18" charset="0"/>
              </a:rPr>
              <a:t>• Miền để chỉ kiểu dữ liệu của một thuộc tính.</a:t>
            </a:r>
          </a:p>
          <a:p>
            <a:pPr>
              <a:lnSpc>
                <a:spcPct val="150000"/>
              </a:lnSpc>
            </a:pPr>
            <a:r>
              <a:rPr lang="vi-VN" sz="2200" dirty="0">
                <a:latin typeface="Times New Roman" pitchFamily="18" charset="0"/>
                <a:cs typeface="Times New Roman" pitchFamily="18" charset="0"/>
              </a:rPr>
              <a:t>• Mỗi quan hệ trong CSDL có các đặc trưng chính sau:</a:t>
            </a:r>
          </a:p>
          <a:p>
            <a:pPr>
              <a:lnSpc>
                <a:spcPct val="150000"/>
              </a:lnSpc>
            </a:pPr>
            <a:r>
              <a:rPr lang="vi-VN" sz="2200" dirty="0">
                <a:latin typeface="Times New Roman" pitchFamily="18" charset="0"/>
                <a:cs typeface="Times New Roman" pitchFamily="18" charset="0"/>
              </a:rPr>
              <a:t>   + Mỗi quan hệ có tên để phân biệt với các quan hệ khác;</a:t>
            </a:r>
          </a:p>
          <a:p>
            <a:pPr>
              <a:lnSpc>
                <a:spcPct val="150000"/>
              </a:lnSpc>
            </a:pPr>
            <a:r>
              <a:rPr lang="vi-VN" sz="2200" dirty="0">
                <a:latin typeface="Times New Roman" pitchFamily="18" charset="0"/>
                <a:cs typeface="Times New Roman" pitchFamily="18" charset="0"/>
              </a:rPr>
              <a:t>   + Mỗi thuộc tính có tên phân </a:t>
            </a:r>
            <a:r>
              <a:rPr lang="vi-VN" sz="2200">
                <a:latin typeface="Times New Roman" pitchFamily="18" charset="0"/>
                <a:cs typeface="Times New Roman" pitchFamily="18" charset="0"/>
              </a:rPr>
              <a:t>biệt </a:t>
            </a:r>
            <a:r>
              <a:rPr lang="en-US" sz="2200" smtClean="0">
                <a:latin typeface="Times New Roman" pitchFamily="18" charset="0"/>
                <a:cs typeface="Times New Roman" pitchFamily="18" charset="0"/>
              </a:rPr>
              <a:t>nhưng</a:t>
            </a:r>
            <a:r>
              <a:rPr lang="vi-VN" sz="2200" smtClean="0">
                <a:latin typeface="Times New Roman" pitchFamily="18" charset="0"/>
                <a:cs typeface="Times New Roman" pitchFamily="18" charset="0"/>
              </a:rPr>
              <a:t> </a:t>
            </a:r>
            <a:r>
              <a:rPr lang="vi-VN" sz="2200" dirty="0">
                <a:latin typeface="Times New Roman" pitchFamily="18" charset="0"/>
                <a:cs typeface="Times New Roman" pitchFamily="18" charset="0"/>
              </a:rPr>
              <a:t>không phân biệt thứ tự;</a:t>
            </a:r>
          </a:p>
          <a:p>
            <a:pPr>
              <a:lnSpc>
                <a:spcPct val="150000"/>
              </a:lnSpc>
            </a:pPr>
            <a:r>
              <a:rPr lang="vi-VN" sz="2200" dirty="0">
                <a:latin typeface="Times New Roman" pitchFamily="18" charset="0"/>
                <a:cs typeface="Times New Roman" pitchFamily="18" charset="0"/>
              </a:rPr>
              <a:t>   + Quan hệ không có thuộc tính đa trị hay phức hợp.</a:t>
            </a:r>
          </a:p>
          <a:p>
            <a:pPr>
              <a:lnSpc>
                <a:spcPct val="150000"/>
              </a:lnSpc>
            </a:pPr>
            <a:r>
              <a:rPr lang="vi-VN" sz="2200" dirty="0">
                <a:latin typeface="Times New Roman" pitchFamily="18" charset="0"/>
                <a:cs typeface="Times New Roman" pitchFamily="18" charset="0"/>
              </a:rPr>
              <a:t>• Một số hệ QTCSDL: </a:t>
            </a:r>
            <a:r>
              <a:rPr lang="vi-VN" sz="2200" dirty="0" smtClean="0">
                <a:latin typeface="Times New Roman" pitchFamily="18" charset="0"/>
                <a:cs typeface="Times New Roman" pitchFamily="18" charset="0"/>
              </a:rPr>
              <a:t>Microsoft </a:t>
            </a:r>
            <a:r>
              <a:rPr lang="vi-VN" sz="2200" dirty="0">
                <a:latin typeface="Times New Roman" pitchFamily="18" charset="0"/>
                <a:cs typeface="Times New Roman" pitchFamily="18" charset="0"/>
              </a:rPr>
              <a:t>Access, Microsoft SQL Sever, …</a:t>
            </a:r>
          </a:p>
        </p:txBody>
      </p:sp>
    </p:spTree>
    <p:extLst>
      <p:ext uri="{BB962C8B-B14F-4D97-AF65-F5344CB8AC3E}">
        <p14:creationId xmlns:p14="http://schemas.microsoft.com/office/powerpoint/2010/main" val="2866879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8600"/>
            <a:ext cx="3198311" cy="461665"/>
          </a:xfrm>
          <a:prstGeom prst="rect">
            <a:avLst/>
          </a:prstGeom>
        </p:spPr>
        <p:txBody>
          <a:bodyPr wrap="none">
            <a:spAutoFit/>
          </a:bodyPr>
          <a:lstStyle/>
          <a:p>
            <a:r>
              <a:rPr lang="vi-VN" sz="2400" dirty="0">
                <a:solidFill>
                  <a:srgbClr val="FF0000"/>
                </a:solidFill>
                <a:latin typeface="+mj-lt"/>
              </a:rPr>
              <a:t>2. Cơ sở dữ liệu quan hệ</a:t>
            </a:r>
            <a:endParaRPr lang="en-US" sz="2400" dirty="0">
              <a:solidFill>
                <a:srgbClr val="FF0000"/>
              </a:solidFill>
              <a:latin typeface="+mj-lt"/>
            </a:endParaRPr>
          </a:p>
        </p:txBody>
      </p:sp>
      <p:sp>
        <p:nvSpPr>
          <p:cNvPr id="4" name="Rectangle 3"/>
          <p:cNvSpPr/>
          <p:nvPr/>
        </p:nvSpPr>
        <p:spPr>
          <a:xfrm>
            <a:off x="457200" y="609600"/>
            <a:ext cx="8229600" cy="6017032"/>
          </a:xfrm>
          <a:prstGeom prst="rect">
            <a:avLst/>
          </a:prstGeom>
        </p:spPr>
        <p:txBody>
          <a:bodyPr wrap="square">
            <a:spAutoFit/>
          </a:bodyPr>
          <a:lstStyle/>
          <a:p>
            <a:pPr>
              <a:lnSpc>
                <a:spcPct val="150000"/>
              </a:lnSpc>
            </a:pPr>
            <a:r>
              <a:rPr lang="en-US" sz="2200" dirty="0" smtClean="0">
                <a:latin typeface="Times New Roman" pitchFamily="18" charset="0"/>
                <a:cs typeface="Times New Roman" pitchFamily="18" charset="0"/>
              </a:rPr>
              <a:t>b</a:t>
            </a:r>
            <a:r>
              <a:rPr lang="vi-VN" sz="2200" dirty="0" smtClean="0">
                <a:latin typeface="Times New Roman" pitchFamily="18" charset="0"/>
                <a:cs typeface="Times New Roman" pitchFamily="18" charset="0"/>
              </a:rPr>
              <a:t>) </a:t>
            </a:r>
            <a:r>
              <a:rPr lang="vi-VN" sz="2200" u="sng">
                <a:latin typeface="Times New Roman" pitchFamily="18" charset="0"/>
                <a:cs typeface="Times New Roman" pitchFamily="18" charset="0"/>
              </a:rPr>
              <a:t>Khóa </a:t>
            </a:r>
            <a:r>
              <a:rPr lang="vi-VN" sz="2200" u="sng" smtClean="0">
                <a:latin typeface="Times New Roman" pitchFamily="18" charset="0"/>
                <a:cs typeface="Times New Roman" pitchFamily="18" charset="0"/>
              </a:rPr>
              <a:t>và </a:t>
            </a:r>
            <a:r>
              <a:rPr lang="vi-VN" sz="2200" u="sng" dirty="0">
                <a:latin typeface="Times New Roman" pitchFamily="18" charset="0"/>
                <a:cs typeface="Times New Roman" pitchFamily="18" charset="0"/>
              </a:rPr>
              <a:t>liên kết giữa các bảng</a:t>
            </a:r>
          </a:p>
          <a:p>
            <a:pPr>
              <a:lnSpc>
                <a:spcPct val="150000"/>
              </a:lnSpc>
            </a:pPr>
            <a:r>
              <a:rPr lang="vi-VN" sz="2200" dirty="0" smtClean="0">
                <a:latin typeface="Times New Roman" pitchFamily="18" charset="0"/>
                <a:cs typeface="Times New Roman" pitchFamily="18" charset="0"/>
              </a:rPr>
              <a:t>• </a:t>
            </a:r>
            <a:r>
              <a:rPr lang="vi-VN" sz="2200" dirty="0">
                <a:latin typeface="Times New Roman" pitchFamily="18" charset="0"/>
                <a:cs typeface="Times New Roman" pitchFamily="18" charset="0"/>
              </a:rPr>
              <a:t>Khóa chính</a:t>
            </a:r>
          </a:p>
          <a:p>
            <a:pPr>
              <a:lnSpc>
                <a:spcPct val="150000"/>
              </a:lnSpc>
            </a:pPr>
            <a:r>
              <a:rPr lang="vi-VN" sz="2200" dirty="0">
                <a:latin typeface="Times New Roman" pitchFamily="18" charset="0"/>
                <a:cs typeface="Times New Roman" pitchFamily="18" charset="0"/>
              </a:rPr>
              <a:t>   + Một bảng có thể có nhiều khóa. Trong các khóa của một bảng người ta thường </a:t>
            </a:r>
            <a:r>
              <a:rPr lang="vi-VN" sz="2200" dirty="0" smtClean="0">
                <a:latin typeface="Times New Roman" pitchFamily="18" charset="0"/>
                <a:cs typeface="Times New Roman" pitchFamily="18" charset="0"/>
              </a:rPr>
              <a:t>chọ</a:t>
            </a:r>
            <a:r>
              <a:rPr lang="en-US" sz="2200" dirty="0" smtClean="0">
                <a:latin typeface="Times New Roman" pitchFamily="18" charset="0"/>
                <a:cs typeface="Times New Roman" pitchFamily="18" charset="0"/>
              </a:rPr>
              <a:t>n</a:t>
            </a:r>
            <a:r>
              <a:rPr lang="vi-VN" sz="2200" dirty="0" smtClean="0">
                <a:latin typeface="Times New Roman" pitchFamily="18" charset="0"/>
                <a:cs typeface="Times New Roman" pitchFamily="18" charset="0"/>
              </a:rPr>
              <a:t> </a:t>
            </a:r>
            <a:r>
              <a:rPr lang="vi-VN" sz="2200" dirty="0">
                <a:latin typeface="Times New Roman" pitchFamily="18" charset="0"/>
                <a:cs typeface="Times New Roman" pitchFamily="18" charset="0"/>
              </a:rPr>
              <a:t>một khóa làm khoá </a:t>
            </a:r>
            <a:r>
              <a:rPr lang="vi-VN" sz="2200" dirty="0" smtClean="0">
                <a:latin typeface="Times New Roman" pitchFamily="18" charset="0"/>
                <a:cs typeface="Times New Roman" pitchFamily="18" charset="0"/>
              </a:rPr>
              <a:t>chính.</a:t>
            </a:r>
            <a:endParaRPr lang="vi-VN" sz="2200" dirty="0">
              <a:latin typeface="Times New Roman" pitchFamily="18" charset="0"/>
              <a:cs typeface="Times New Roman" pitchFamily="18" charset="0"/>
            </a:endParaRPr>
          </a:p>
          <a:p>
            <a:pPr>
              <a:lnSpc>
                <a:spcPct val="150000"/>
              </a:lnSpc>
              <a:tabLst>
                <a:tab pos="738188" algn="l"/>
              </a:tabLst>
            </a:pPr>
            <a:r>
              <a:rPr lang="vi-VN" sz="2200" dirty="0">
                <a:latin typeface="Times New Roman" pitchFamily="18" charset="0"/>
                <a:cs typeface="Times New Roman" pitchFamily="18" charset="0"/>
              </a:rPr>
              <a:t>   + Trong một hệ QTCSDL quan hệ, khi nhập dữ liệu cho một bảng, giá trị </a:t>
            </a:r>
            <a:r>
              <a:rPr lang="vi-VN" sz="2200" dirty="0" smtClean="0">
                <a:latin typeface="Times New Roman" pitchFamily="18" charset="0"/>
                <a:cs typeface="Times New Roman" pitchFamily="18" charset="0"/>
              </a:rPr>
              <a:t>của</a:t>
            </a: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khóa </a:t>
            </a:r>
            <a:r>
              <a:rPr lang="vi-VN" sz="2200" dirty="0">
                <a:latin typeface="Times New Roman" pitchFamily="18" charset="0"/>
                <a:cs typeface="Times New Roman" pitchFamily="18" charset="0"/>
              </a:rPr>
              <a:t>chính không được để trống.</a:t>
            </a:r>
          </a:p>
          <a:p>
            <a:pPr>
              <a:lnSpc>
                <a:spcPct val="150000"/>
              </a:lnSpc>
            </a:pPr>
            <a:r>
              <a:rPr lang="vi-VN" sz="2200" dirty="0">
                <a:latin typeface="Times New Roman" pitchFamily="18" charset="0"/>
                <a:cs typeface="Times New Roman" pitchFamily="18" charset="0"/>
              </a:rPr>
              <a:t>   + Các hệ QTCSDL quan hệ </a:t>
            </a:r>
            <a:r>
              <a:rPr lang="vi-VN" sz="2200" dirty="0" smtClean="0">
                <a:latin typeface="Times New Roman" pitchFamily="18" charset="0"/>
                <a:cs typeface="Times New Roman" pitchFamily="18" charset="0"/>
              </a:rPr>
              <a:t>đảm </a:t>
            </a:r>
            <a:r>
              <a:rPr lang="vi-VN" sz="2200" dirty="0">
                <a:latin typeface="Times New Roman" pitchFamily="18" charset="0"/>
                <a:cs typeface="Times New Roman" pitchFamily="18" charset="0"/>
              </a:rPr>
              <a:t>bảo sự nhất quán dữ liệu, tránh trường hợp thông tin về một đối tượng xuất hiện hơn một lần sau những cập nhật dữ liệu. Trong mô hình quan hệ, ràng buộc như vậy về dữ liệu còn được gọi là ràng buộc toàn vẹn thực </a:t>
            </a:r>
            <a:r>
              <a:rPr lang="vi-VN" sz="2200" dirty="0" smtClean="0">
                <a:latin typeface="Times New Roman" pitchFamily="18" charset="0"/>
                <a:cs typeface="Times New Roman" pitchFamily="18" charset="0"/>
              </a:rPr>
              <a:t>thể</a:t>
            </a:r>
            <a:r>
              <a:rPr lang="en-US" sz="2200" dirty="0" smtClean="0">
                <a:latin typeface="Times New Roman" pitchFamily="18" charset="0"/>
                <a:cs typeface="Times New Roman" pitchFamily="18" charset="0"/>
              </a:rPr>
              <a:t> </a:t>
            </a:r>
            <a:r>
              <a:rPr lang="vi-VN" sz="2200" dirty="0" smtClean="0">
                <a:latin typeface="Times New Roman" pitchFamily="18" charset="0"/>
                <a:cs typeface="Times New Roman" pitchFamily="18" charset="0"/>
              </a:rPr>
              <a:t>(</a:t>
            </a:r>
            <a:r>
              <a:rPr lang="vi-VN" sz="2200" dirty="0">
                <a:latin typeface="Times New Roman" pitchFamily="18" charset="0"/>
                <a:cs typeface="Times New Roman" pitchFamily="18" charset="0"/>
              </a:rPr>
              <a:t>hay gọi ngắn gọn là ràng buộc khóa).</a:t>
            </a:r>
          </a:p>
          <a:p>
            <a:endParaRPr lang="vi-VN" sz="2200" dirty="0">
              <a:latin typeface="Times New Roman" pitchFamily="18" charset="0"/>
              <a:cs typeface="Times New Roman" pitchFamily="18" charset="0"/>
            </a:endParaRPr>
          </a:p>
        </p:txBody>
      </p:sp>
    </p:spTree>
    <p:extLst>
      <p:ext uri="{BB962C8B-B14F-4D97-AF65-F5344CB8AC3E}">
        <p14:creationId xmlns:p14="http://schemas.microsoft.com/office/powerpoint/2010/main" val="17614051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8600"/>
            <a:ext cx="3198311" cy="461665"/>
          </a:xfrm>
          <a:prstGeom prst="rect">
            <a:avLst/>
          </a:prstGeom>
        </p:spPr>
        <p:txBody>
          <a:bodyPr wrap="none">
            <a:spAutoFit/>
          </a:bodyPr>
          <a:lstStyle/>
          <a:p>
            <a:r>
              <a:rPr lang="vi-VN" sz="2400" dirty="0">
                <a:solidFill>
                  <a:srgbClr val="FF0000"/>
                </a:solidFill>
                <a:latin typeface="+mj-lt"/>
              </a:rPr>
              <a:t>2. Cơ sở dữ liệu quan hệ</a:t>
            </a:r>
            <a:endParaRPr lang="en-US" sz="2400" dirty="0">
              <a:solidFill>
                <a:srgbClr val="FF0000"/>
              </a:solidFill>
              <a:latin typeface="+mj-lt"/>
            </a:endParaRPr>
          </a:p>
        </p:txBody>
      </p:sp>
      <p:sp>
        <p:nvSpPr>
          <p:cNvPr id="4" name="Rectangle 3"/>
          <p:cNvSpPr/>
          <p:nvPr/>
        </p:nvSpPr>
        <p:spPr>
          <a:xfrm>
            <a:off x="152400" y="5634335"/>
            <a:ext cx="8229600" cy="461665"/>
          </a:xfrm>
          <a:prstGeom prst="rect">
            <a:avLst/>
          </a:prstGeom>
        </p:spPr>
        <p:txBody>
          <a:bodyPr wrap="square">
            <a:spAutoFit/>
          </a:bodyPr>
          <a:lstStyle/>
          <a:p>
            <a:r>
              <a:rPr lang="en-US" sz="2200" dirty="0">
                <a:latin typeface="Times New Roman" pitchFamily="18" charset="0"/>
                <a:cs typeface="Times New Roman" pitchFamily="18" charset="0"/>
              </a:rPr>
              <a:t>*</a:t>
            </a:r>
            <a:r>
              <a:rPr lang="vi-VN" sz="2200" u="sng" dirty="0" smtClean="0">
                <a:latin typeface="Times New Roman" pitchFamily="18" charset="0"/>
                <a:cs typeface="Times New Roman" pitchFamily="18" charset="0"/>
              </a:rPr>
              <a:t> </a:t>
            </a:r>
            <a:r>
              <a:rPr lang="en-US" sz="2200" u="sng" dirty="0" smtClean="0">
                <a:latin typeface="Times New Roman" pitchFamily="18" charset="0"/>
                <a:cs typeface="Times New Roman" pitchFamily="18" charset="0"/>
              </a:rPr>
              <a:t>L</a:t>
            </a:r>
            <a:r>
              <a:rPr lang="vi-VN" sz="2200" u="sng" dirty="0" smtClean="0">
                <a:latin typeface="Times New Roman" pitchFamily="18" charset="0"/>
                <a:cs typeface="Times New Roman" pitchFamily="18" charset="0"/>
              </a:rPr>
              <a:t>iên </a:t>
            </a:r>
            <a:r>
              <a:rPr lang="vi-VN" sz="2200" u="sng" dirty="0">
                <a:latin typeface="Times New Roman" pitchFamily="18" charset="0"/>
                <a:cs typeface="Times New Roman" pitchFamily="18" charset="0"/>
              </a:rPr>
              <a:t>kết giữa các </a:t>
            </a:r>
            <a:r>
              <a:rPr lang="vi-VN" sz="2200" u="sng" dirty="0" smtClean="0">
                <a:latin typeface="Times New Roman" pitchFamily="18" charset="0"/>
                <a:cs typeface="Times New Roman" pitchFamily="18" charset="0"/>
              </a:rPr>
              <a:t>bảng</a:t>
            </a:r>
            <a:r>
              <a:rPr lang="en-US" sz="2200" u="sng" dirty="0" smtClean="0">
                <a:latin typeface="Times New Roman" pitchFamily="18" charset="0"/>
                <a:cs typeface="Times New Roman" pitchFamily="18" charset="0"/>
              </a:rPr>
              <a:t>:</a:t>
            </a:r>
            <a:r>
              <a:rPr lang="vi-VN" sz="2400" dirty="0" smtClean="0"/>
              <a:t> </a:t>
            </a:r>
            <a:r>
              <a:rPr lang="vi-VN" sz="2200" dirty="0" smtClean="0">
                <a:latin typeface="Times New Roman" pitchFamily="18" charset="0"/>
                <a:cs typeface="Times New Roman" pitchFamily="18" charset="0"/>
              </a:rPr>
              <a:t>được xác lập </a:t>
            </a:r>
            <a:r>
              <a:rPr lang="en-US" sz="2200" dirty="0" smtClean="0">
                <a:latin typeface="Times New Roman" pitchFamily="18" charset="0"/>
                <a:cs typeface="Times New Roman" pitchFamily="18" charset="0"/>
              </a:rPr>
              <a:t>d</a:t>
            </a:r>
            <a:r>
              <a:rPr lang="vi-VN" sz="2200" dirty="0" smtClean="0">
                <a:latin typeface="Times New Roman" pitchFamily="18" charset="0"/>
                <a:cs typeface="Times New Roman" pitchFamily="18" charset="0"/>
              </a:rPr>
              <a:t>ựa trên thuộc tính khóa</a:t>
            </a:r>
            <a:endParaRPr lang="vi-VN" sz="2200" u="sng" dirty="0">
              <a:latin typeface="Times New Roman" pitchFamily="18" charset="0"/>
              <a:cs typeface="Times New Roman" pitchFamily="18" charset="0"/>
            </a:endParaRPr>
          </a:p>
        </p:txBody>
      </p:sp>
      <p:sp>
        <p:nvSpPr>
          <p:cNvPr id="5" name="Rectangle 4"/>
          <p:cNvSpPr/>
          <p:nvPr/>
        </p:nvSpPr>
        <p:spPr>
          <a:xfrm>
            <a:off x="457200" y="690265"/>
            <a:ext cx="8382000" cy="4662815"/>
          </a:xfrm>
          <a:prstGeom prst="rect">
            <a:avLst/>
          </a:prstGeom>
        </p:spPr>
        <p:txBody>
          <a:bodyPr wrap="square">
            <a:spAutoFit/>
          </a:bodyPr>
          <a:lstStyle/>
          <a:p>
            <a:pPr>
              <a:lnSpc>
                <a:spcPct val="150000"/>
              </a:lnSpc>
            </a:pPr>
            <a:r>
              <a:rPr lang="vi-VN" sz="2200" dirty="0">
                <a:latin typeface="Times New Roman" pitchFamily="18" charset="0"/>
                <a:cs typeface="Times New Roman" pitchFamily="18" charset="0"/>
              </a:rPr>
              <a:t>- Có 2 tiêu chí giúp ta chọn khóa chính cho bảng:</a:t>
            </a:r>
          </a:p>
          <a:p>
            <a:pPr>
              <a:lnSpc>
                <a:spcPct val="150000"/>
              </a:lnSpc>
            </a:pPr>
            <a:r>
              <a:rPr lang="vi-VN" sz="2200" dirty="0">
                <a:latin typeface="Times New Roman" pitchFamily="18" charset="0"/>
                <a:cs typeface="Times New Roman" pitchFamily="18" charset="0"/>
              </a:rPr>
              <a:t>    - Tập thuộc tính phải đủ để phân biệt các cá thể trong một bảng.</a:t>
            </a:r>
          </a:p>
          <a:p>
            <a:pPr>
              <a:lnSpc>
                <a:spcPct val="150000"/>
              </a:lnSpc>
            </a:pPr>
            <a:r>
              <a:rPr lang="vi-VN" sz="2200" dirty="0">
                <a:latin typeface="Times New Roman" pitchFamily="18" charset="0"/>
                <a:cs typeface="Times New Roman" pitchFamily="18" charset="0"/>
              </a:rPr>
              <a:t>    - Số lượng thuộc tính nên là ít nhất.</a:t>
            </a:r>
          </a:p>
          <a:p>
            <a:pPr>
              <a:lnSpc>
                <a:spcPct val="150000"/>
              </a:lnSpc>
            </a:pPr>
            <a:r>
              <a:rPr lang="vi-VN" sz="2200" dirty="0">
                <a:latin typeface="Times New Roman" pitchFamily="18" charset="0"/>
                <a:cs typeface="Times New Roman" pitchFamily="18" charset="0"/>
              </a:rPr>
              <a:t>    - Ví dụ: Trong bảng Sinhvien có các thuộc tính </a:t>
            </a:r>
            <a:r>
              <a:rPr lang="vi-VN" sz="2200" dirty="0">
                <a:solidFill>
                  <a:srgbClr val="FF0000"/>
                </a:solidFill>
                <a:latin typeface="Times New Roman" pitchFamily="18" charset="0"/>
                <a:cs typeface="Times New Roman" pitchFamily="18" charset="0"/>
              </a:rPr>
              <a:t>id,ten,ngaysinh</a:t>
            </a:r>
            <a:r>
              <a:rPr lang="vi-VN" sz="2200" dirty="0">
                <a:latin typeface="Times New Roman" pitchFamily="18" charset="0"/>
                <a:cs typeface="Times New Roman" pitchFamily="18" charset="0"/>
              </a:rPr>
              <a:t>. ID có </a:t>
            </a:r>
            <a:r>
              <a:rPr lang="vi-VN" sz="2200" dirty="0" smtClean="0">
                <a:latin typeface="Times New Roman" pitchFamily="18" charset="0"/>
                <a:cs typeface="Times New Roman" pitchFamily="18" charset="0"/>
              </a:rPr>
              <a:t>th</a:t>
            </a:r>
            <a:r>
              <a:rPr lang="en-US" sz="2200" dirty="0" smtClean="0">
                <a:latin typeface="Times New Roman" pitchFamily="18" charset="0"/>
                <a:cs typeface="Times New Roman" pitchFamily="18" charset="0"/>
              </a:rPr>
              <a:t>ể</a:t>
            </a:r>
            <a:r>
              <a:rPr lang="vi-VN" sz="2200" dirty="0" smtClean="0">
                <a:latin typeface="Times New Roman" pitchFamily="18" charset="0"/>
                <a:cs typeface="Times New Roman" pitchFamily="18" charset="0"/>
              </a:rPr>
              <a:t> </a:t>
            </a:r>
            <a:r>
              <a:rPr lang="vi-VN" sz="2200" dirty="0">
                <a:latin typeface="Times New Roman" pitchFamily="18" charset="0"/>
                <a:cs typeface="Times New Roman" pitchFamily="18" charset="0"/>
              </a:rPr>
              <a:t>giúp chúng ta phân biệt được các cá thể trong một bảng. Id,ten có thể giúp chúng ta phân biệt được các cá thể trong một bảng. Id,ten,ngaysinh cũng có thể giúp ta phân biệt được các cá thể trong một bảng. Tuy nhiên ta chọn id làm khóa chính vì vừa có ít thuộc tính nhất lại vừa đảm bảo điều kiện của khóa.</a:t>
            </a:r>
          </a:p>
        </p:txBody>
      </p:sp>
    </p:spTree>
    <p:extLst>
      <p:ext uri="{BB962C8B-B14F-4D97-AF65-F5344CB8AC3E}">
        <p14:creationId xmlns:p14="http://schemas.microsoft.com/office/powerpoint/2010/main" val="176896938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131</TotalTime>
  <Words>263</Words>
  <Application>Microsoft Office PowerPoint</Application>
  <PresentationFormat>On-screen Show (4:3)</PresentationFormat>
  <Paragraphs>41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Retrospect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Minh1082QN</cp:lastModifiedBy>
  <cp:revision>19</cp:revision>
  <dcterms:created xsi:type="dcterms:W3CDTF">2022-02-07T23:35:01Z</dcterms:created>
  <dcterms:modified xsi:type="dcterms:W3CDTF">2022-02-08T08:02:47Z</dcterms:modified>
</cp:coreProperties>
</file>